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6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7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8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 (RM ’000)</c:v>
                </c:pt>
              </c:strCache>
            </c:strRef>
          </c:tx>
          <c:spPr>
            <a:solidFill>
              <a:srgbClr val="E11D6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FFFFFF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102</c:v>
                </c:pt>
                <c:pt idx="1">
                  <c:v>105</c:v>
                </c:pt>
                <c:pt idx="2">
                  <c:v>108</c:v>
                </c:pt>
                <c:pt idx="3">
                  <c:v>110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FFFFFF"/>
                  </a:solidFill>
                  <a:latin typeface="Calibri"/>
                </a:defRPr>
              </a:pPr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B657F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11"/>
          <c:min val="100"/>
        </c:scaling>
        <c:delete val="0"/>
        <c:axPos val="l"/>
        <c:majorGridlines>
          <c:spPr>
            <a:ln w="12700" cap="flat">
              <a:solidFill>
                <a:srgbClr val="E5E8F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B657F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 (RM ’000)</c:v>
                </c:pt>
              </c:strCache>
            </c:strRef>
          </c:tx>
          <c:spPr>
            <a:solidFill>
              <a:srgbClr val="14B8A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FFFFFF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102</c:v>
                </c:pt>
                <c:pt idx="1">
                  <c:v>105</c:v>
                </c:pt>
                <c:pt idx="2">
                  <c:v>108</c:v>
                </c:pt>
                <c:pt idx="3">
                  <c:v>110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FFFFFF"/>
                  </a:solidFill>
                  <a:latin typeface="Calibri"/>
                </a:defRPr>
              </a:pPr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B657F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20"/>
          <c:min val="0"/>
        </c:scaling>
        <c:delete val="0"/>
        <c:axPos val="l"/>
        <c:majorGridlines>
          <c:spPr>
            <a:ln w="12700" cap="flat">
              <a:solidFill>
                <a:srgbClr val="E5E8F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B657F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Students</c:v>
                </c:pt>
              </c:strCache>
            </c:strRef>
          </c:tx>
          <c:spPr>
            <a:solidFill>
              <a:srgbClr val="4F46E5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41B30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0–20</c:v>
                  </c:pt>
                  <c:pt idx="1">
                    <c:v>20–40</c:v>
                  </c:pt>
                  <c:pt idx="2">
                    <c:v>40–60</c:v>
                  </c:pt>
                  <c:pt idx="3">
                    <c:v>60–80</c:v>
                  </c:pt>
                  <c:pt idx="4">
                    <c:v>80–100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</c:v>
                </c:pt>
                <c:pt idx="1">
                  <c:v>9</c:v>
                </c:pt>
                <c:pt idx="2">
                  <c:v>22</c:v>
                </c:pt>
                <c:pt idx="3">
                  <c:v>28</c:v>
                </c:pt>
                <c:pt idx="4">
                  <c:v>11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41B30"/>
                  </a:solidFill>
                  <a:latin typeface="Calib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8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B657F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5E8F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B657F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B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24160" y="457200"/>
            <a:ext cx="1188720" cy="1188720"/>
          </a:xfrm>
          <a:prstGeom prst="roundRect">
            <a:avLst>
              <a:gd name="adj" fmla="val 26923"/>
            </a:avLst>
          </a:prstGeom>
          <a:solidFill>
            <a:srgbClr val="4F46E5">
              <a:alpha val="6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972800" y="5029200"/>
            <a:ext cx="822960" cy="822960"/>
          </a:xfrm>
          <a:prstGeom prst="ellipse">
            <a:avLst/>
          </a:prstGeom>
          <a:solidFill>
            <a:srgbClr val="14B8A6">
              <a:alpha val="6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3716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STA191 · FUNDAMENTALS OF DATA VISUALIZATION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828800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4 · Topic 2: Effective Visuals &amp; Reporting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2286000"/>
            <a:ext cx="106070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 Types II — Bars, Distribution &amp; Maps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640080" y="4114800"/>
            <a:ext cx="10607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Bars, histogram, boxplot, geospatial — and the traps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40080" y="612648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F89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Suriyati Ujang · UiTM Cawangan Pahang, Kampus Raub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41B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Recap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731520" y="1554480"/>
            <a:ext cx="1060704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Bars compare categories — and must start at zero.</a:t>
            </a:r>
            <a:endParaRPr lang="en-US" sz="1700" dirty="0"/>
          </a:p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shows the distribution of one variable.</a:t>
            </a:r>
            <a:endParaRPr lang="en-US" sz="1700" dirty="0"/>
          </a:p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Boxplot = the five-number summary, drawn.</a:t>
            </a:r>
            <a:endParaRPr lang="en-US" sz="1700" dirty="0"/>
          </a:p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Geospatial maps data by place.</a:t>
            </a:r>
            <a:endParaRPr lang="en-US" sz="1700" dirty="0"/>
          </a:p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 3D, secondary axes and clutter.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731520" y="5029200"/>
            <a:ext cx="10698480" cy="1005840"/>
          </a:xfrm>
          <a:prstGeom prst="roundRect">
            <a:avLst>
              <a:gd name="adj" fmla="val 9091"/>
            </a:avLst>
          </a:prstGeom>
          <a:solidFill>
            <a:srgbClr val="4F46E5">
              <a:alpha val="8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005840" y="5029200"/>
            <a:ext cx="10149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terms:  </a:t>
            </a:r>
            <a:pPr indent="0" marL="0">
              <a:buNone/>
            </a:pPr>
            <a:r>
              <a:rPr lang="en-US" sz="13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baseline · clustered/stacked · Likert · histogram · boxplot · choropleth · chartjunk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4F46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2148840"/>
            <a:ext cx="1371600" cy="1371600"/>
          </a:xfrm>
          <a:prstGeom prst="ellipse">
            <a:avLst/>
          </a:prstGeom>
          <a:solidFill>
            <a:srgbClr val="FFFFFF">
              <a:alpha val="1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14884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2286000" y="246888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1 — Bars &amp; the zero-baseline rule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2331720" y="33832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Comparing categories honestly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⚠️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zero-baseline trap (axis from 100k)</a:t>
            </a:r>
            <a:endParaRPr lang="en-US" sz="28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640080" y="1554480"/>
          <a:ext cx="676656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7680960" y="1554480"/>
            <a:ext cx="3931920" cy="3657600"/>
          </a:xfrm>
          <a:prstGeom prst="roundRect">
            <a:avLst>
              <a:gd name="adj" fmla="val 2500"/>
            </a:avLst>
          </a:prstGeom>
          <a:solidFill>
            <a:srgbClr val="FDE7EF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7955280" y="178308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E11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LOOKS LIKE…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7955280" y="2194560"/>
            <a:ext cx="3383280" cy="2788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“Sales exploded — Q4 is 5× Q1!” The truncated axis is lying to you.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6126480"/>
            <a:ext cx="6766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5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Cutting the axis exaggerates tiny differences.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✅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…redrawn from zero (the honest story)</a:t>
            </a:r>
            <a:endParaRPr lang="en-US" sz="28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640080" y="1554480"/>
          <a:ext cx="676656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7680960" y="1554480"/>
            <a:ext cx="3931920" cy="3657600"/>
          </a:xfrm>
          <a:prstGeom prst="roundRect">
            <a:avLst>
              <a:gd name="adj" fmla="val 2500"/>
            </a:avLst>
          </a:prstGeom>
          <a:solidFill>
            <a:srgbClr val="E3F7F4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7955280" y="178308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REALLY…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7955280" y="2194560"/>
            <a:ext cx="3383280" cy="2788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gentle 8% rise. Bar charts MUST start at zero (line charts need not).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6126480"/>
            <a:ext cx="6766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5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numbers, honest baseline.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📊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bar family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64008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Vertical / clustered — compare categories or series side by side.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Stacked — total + parts (upper parts hard to compare).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Horizontal — best for long category names.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Stacked horizontal — ideal for Likert survey data.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315200" y="1463040"/>
            <a:ext cx="4297680" cy="3291840"/>
          </a:xfrm>
          <a:prstGeom prst="roundRect">
            <a:avLst>
              <a:gd name="adj" fmla="val 2778"/>
            </a:avLst>
          </a:prstGeom>
          <a:solidFill>
            <a:srgbClr val="E3F7F4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589520" y="16916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589520" y="2103120"/>
            <a:ext cx="374904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Course-feedback Likert (strongly disagree → agree) → stacked horizontal bar.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948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2148840"/>
            <a:ext cx="1371600" cy="1371600"/>
          </a:xfrm>
          <a:prstGeom prst="ellipse">
            <a:avLst/>
          </a:prstGeom>
          <a:solidFill>
            <a:srgbClr val="FFFFFF">
              <a:alpha val="1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14884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2286000" y="246888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2 — Distribution, maps &amp; cautions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2331720" y="33832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Histogram, boxplot, geospatial — and traps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📶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Histogram — the shape of one variable</a:t>
            </a:r>
            <a:endParaRPr lang="en-US" sz="28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640080" y="1554480"/>
          <a:ext cx="676656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7680960" y="1554480"/>
            <a:ext cx="3931920" cy="3657600"/>
          </a:xfrm>
          <a:prstGeom prst="roundRect">
            <a:avLst>
              <a:gd name="adj" fmla="val 2500"/>
            </a:avLst>
          </a:prstGeom>
          <a:solidFill>
            <a:srgbClr val="EEF0FE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7955280" y="178308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READS THE SHAPE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7955280" y="2194560"/>
            <a:ext cx="3383280" cy="2788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Bins group values; bars touch. See normal, skewed, or outliers at a glance.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6126480"/>
            <a:ext cx="6766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5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final-mark distribution — clustered mid-high.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📦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Boxplot &amp; geospatial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64008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Boxplot draws min, Q1, median, Q3, max (+ outliers).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five-number summary you can see — compare groups fast.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Judge shape from the box, not the whiskers.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Geospatial: choropleth shades regions (darker = higher).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315200" y="1463040"/>
            <a:ext cx="4297680" cy="3291840"/>
          </a:xfrm>
          <a:prstGeom prst="roundRect">
            <a:avLst>
              <a:gd name="adj" fmla="val 2778"/>
            </a:avLst>
          </a:prstGeom>
          <a:solidFill>
            <a:srgbClr val="E3F7F4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589520" y="16916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589520" y="2103120"/>
            <a:ext cx="374904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Boxplots compare CGPA spread across programmes; a state map lights up dengue hotspots.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🚫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Cautious elements — how good data lies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640080" y="1554480"/>
            <a:ext cx="10972800" cy="4206240"/>
          </a:xfrm>
          <a:prstGeom prst="roundRect">
            <a:avLst>
              <a:gd name="adj" fmla="val 2609"/>
            </a:avLst>
          </a:prstGeom>
          <a:solidFill>
            <a:srgbClr val="F5F6FC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005840" y="1920240"/>
            <a:ext cx="102412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everyday lies: the truncated bar axis &amp; the 3D pie.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1005840" y="3383280"/>
            <a:ext cx="1005840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use 3D for a single dimension — it warps values.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 a secondary y-axis — split into two charts.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Cut clutter — heavy gridlines, shading, rainbow palettes.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data-literate student catches these instantly.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Types II — Bars, Distribution &amp; Maps</dc:title>
  <dc:subject>PptxGenJS Presentation</dc:subject>
  <dc:creator>Suriyati Ujang</dc:creator>
  <cp:lastModifiedBy>Suriyati Ujang</cp:lastModifiedBy>
  <cp:revision>1</cp:revision>
  <dcterms:created xsi:type="dcterms:W3CDTF">2026-07-29T01:40:14Z</dcterms:created>
  <dcterms:modified xsi:type="dcterms:W3CDTF">2026-07-29T01:40:14Z</dcterms:modified>
</cp:coreProperties>
</file>